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8" r:id="rId8"/>
    <p:sldId id="261" r:id="rId9"/>
    <p:sldId id="262" r:id="rId10"/>
    <p:sldId id="269" r:id="rId11"/>
    <p:sldId id="270" r:id="rId12"/>
    <p:sldId id="271" r:id="rId13"/>
    <p:sldId id="272" r:id="rId14"/>
    <p:sldId id="274" r:id="rId15"/>
    <p:sldId id="275" r:id="rId16"/>
    <p:sldId id="276" r:id="rId17"/>
    <p:sldId id="273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3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0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4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2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8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6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0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3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68F57-BC3A-4D73-B90F-C3211C6DBFB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6A0C-7D93-4EF4-A1A8-AA81BE846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9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362200"/>
            <a:ext cx="7772400" cy="1470025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(نظم المصدر المفتوح)</a:t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/>
              <a:t>د. سها بشير أحمد عبد العال</a:t>
            </a:r>
          </a:p>
          <a:p>
            <a:r>
              <a:rPr lang="ar-EG" dirty="0" smtClean="0"/>
              <a:t>الفرقة الثانية</a:t>
            </a:r>
          </a:p>
          <a:p>
            <a:r>
              <a:rPr lang="ar-EG" dirty="0" smtClean="0"/>
              <a:t>قسم المكتبات والمعلومات</a:t>
            </a:r>
          </a:p>
        </p:txBody>
      </p:sp>
      <p:pic>
        <p:nvPicPr>
          <p:cNvPr id="1028" name="Picture 4" descr="C:\Users\hp\Desktop\84397540_534816430505041_656204584595541196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26218"/>
            <a:ext cx="8515350" cy="183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62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40"/>
    </mc:Choice>
    <mc:Fallback xmlns="">
      <p:transition spd="slow" advTm="1424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دور شبكة الانترنت فى عصر الانفتاح المعلوماتى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729"/>
    </mc:Choice>
    <mc:Fallback xmlns="">
      <p:transition spd="slow" advTm="13872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/>
              <a:t>تعريفات البرمجيات مفتوحـة المصدر: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EG" dirty="0"/>
              <a:t>مصطلح (</a:t>
            </a:r>
            <a:r>
              <a:rPr lang="en-US" dirty="0"/>
              <a:t>Open</a:t>
            </a:r>
            <a:r>
              <a:rPr lang="ar-EG" dirty="0"/>
              <a:t>) ويعنى مفتوح، ومصطلح (</a:t>
            </a:r>
            <a:r>
              <a:rPr lang="en-US" dirty="0"/>
              <a:t>Source</a:t>
            </a:r>
            <a:r>
              <a:rPr lang="ar-EG" dirty="0"/>
              <a:t>) ويعنى مصدر، ومصطلح (</a:t>
            </a:r>
            <a:r>
              <a:rPr lang="en-US" dirty="0"/>
              <a:t>Software</a:t>
            </a:r>
            <a:r>
              <a:rPr lang="ar-EG" dirty="0"/>
              <a:t>) ويعنى إذن مصطلح (</a:t>
            </a:r>
            <a:r>
              <a:rPr lang="en-US" dirty="0"/>
              <a:t>Open Source Software</a:t>
            </a:r>
            <a:r>
              <a:rPr lang="ar-EG" dirty="0"/>
              <a:t>) يعنى البرنامج المفتوح المصدر.</a:t>
            </a:r>
            <a:endParaRPr lang="en-US" dirty="0"/>
          </a:p>
          <a:p>
            <a:pPr algn="just" rtl="1"/>
            <a:r>
              <a:rPr lang="ar-EG" dirty="0"/>
              <a:t>والبرمجيات مفتوحة المصدر هى: نمط جديد من البرمجيات، يمكن الحصول عليها مجاناً عبر الشبكة العنكبوتية، وتصحب عملية تحميلها الأكواد المستخدمة فى أثناء عملية كتابتها التى يمكن استخدامها فى تطوير البرنامج.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775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/>
              <a:t>تراخيص البرمجيات مفتوحة المصدر: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b="1" dirty="0"/>
              <a:t>ترخيص :</a:t>
            </a:r>
            <a:r>
              <a:rPr lang="en-US" b="1" dirty="0"/>
              <a:t>GUN  Public License (GPL) </a:t>
            </a:r>
            <a:endParaRPr lang="ar-EG" b="1" dirty="0" smtClean="0"/>
          </a:p>
          <a:p>
            <a:pPr algn="r" rtl="1"/>
            <a:r>
              <a:rPr lang="ar-EG" b="1" dirty="0"/>
              <a:t>ترخيص: </a:t>
            </a:r>
            <a:r>
              <a:rPr lang="en-US" b="1" dirty="0"/>
              <a:t>Limited General Public (LGPL</a:t>
            </a:r>
            <a:r>
              <a:rPr lang="en-US" b="1" dirty="0" smtClean="0"/>
              <a:t>)</a:t>
            </a:r>
            <a:endParaRPr lang="ar-EG" b="1" dirty="0" smtClean="0"/>
          </a:p>
          <a:p>
            <a:pPr algn="r" rtl="1"/>
            <a:r>
              <a:rPr lang="ar-EG" b="1" dirty="0"/>
              <a:t>ترخيص: </a:t>
            </a:r>
            <a:r>
              <a:rPr lang="en-US" b="1" dirty="0"/>
              <a:t>Berkley Software Distribution (BSD</a:t>
            </a:r>
            <a:r>
              <a:rPr lang="en-US" b="1" dirty="0" smtClean="0"/>
              <a:t>)</a:t>
            </a:r>
            <a:endParaRPr lang="ar-EG" b="1" dirty="0" smtClean="0"/>
          </a:p>
          <a:p>
            <a:pPr algn="r" rtl="1"/>
            <a:r>
              <a:rPr lang="ar-EG" b="1" dirty="0"/>
              <a:t>ترخيص : </a:t>
            </a:r>
            <a:r>
              <a:rPr lang="en-US" b="1" dirty="0"/>
              <a:t>Apache </a:t>
            </a:r>
            <a:r>
              <a:rPr lang="en-US" b="1" dirty="0" smtClean="0"/>
              <a:t>License</a:t>
            </a:r>
            <a:endParaRPr lang="ar-EG" b="1" dirty="0" smtClean="0"/>
          </a:p>
          <a:p>
            <a:pPr algn="r" rtl="1"/>
            <a:r>
              <a:rPr lang="ar-EG" b="1" dirty="0"/>
              <a:t>رخصة موزيلا العمومية </a:t>
            </a:r>
            <a:r>
              <a:rPr lang="en-US" b="1" dirty="0"/>
              <a:t>The </a:t>
            </a:r>
            <a:r>
              <a:rPr lang="en-US" b="1" dirty="0" err="1"/>
              <a:t>Mozila</a:t>
            </a:r>
            <a:r>
              <a:rPr lang="en-US" b="1" dirty="0"/>
              <a:t> Public License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589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 smtClean="0"/>
              <a:t>أنواع </a:t>
            </a:r>
            <a:r>
              <a:rPr lang="ar-EG" dirty="0"/>
              <a:t>البرمجيات المتاحة عبر الشبكة العنكبوتية</a:t>
            </a:r>
            <a:r>
              <a:rPr lang="ar-EG" dirty="0" smtClean="0"/>
              <a:t>:</a:t>
            </a:r>
            <a:br>
              <a:rPr lang="ar-EG" dirty="0" smtClean="0"/>
            </a:br>
            <a:r>
              <a:rPr lang="ar-EG" dirty="0" smtClean="0"/>
              <a:t>من أمثلة البرامج ما يلى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14600"/>
            <a:ext cx="8229600" cy="4525963"/>
          </a:xfrm>
        </p:spPr>
        <p:txBody>
          <a:bodyPr/>
          <a:lstStyle/>
          <a:p>
            <a:pPr algn="just" rtl="1"/>
            <a:r>
              <a:rPr lang="ar-EG" b="1" dirty="0"/>
              <a:t>البرامج المشتركة </a:t>
            </a:r>
            <a:r>
              <a:rPr lang="en-US" b="1" dirty="0" smtClean="0"/>
              <a:t>Shareware</a:t>
            </a:r>
            <a:endParaRPr lang="ar-EG" b="1" dirty="0" smtClean="0"/>
          </a:p>
          <a:p>
            <a:pPr algn="just" rtl="1"/>
            <a:r>
              <a:rPr lang="ar-EG" b="1" dirty="0"/>
              <a:t>البرامج المجانية </a:t>
            </a:r>
            <a:r>
              <a:rPr lang="en-US" b="1" dirty="0" smtClean="0"/>
              <a:t>Freeware</a:t>
            </a:r>
            <a:endParaRPr lang="ar-EG" b="1" dirty="0" smtClean="0"/>
          </a:p>
          <a:p>
            <a:pPr algn="just" rtl="1"/>
            <a:r>
              <a:rPr lang="ar-EG" b="1" dirty="0"/>
              <a:t>البرمجيات التجريبية </a:t>
            </a:r>
            <a:r>
              <a:rPr lang="en-US" b="1" dirty="0"/>
              <a:t>Beta </a:t>
            </a:r>
            <a:r>
              <a:rPr lang="en-US" b="1" dirty="0" smtClean="0"/>
              <a:t>Software</a:t>
            </a:r>
            <a:endParaRPr lang="ar-EG" b="1" dirty="0" smtClean="0"/>
          </a:p>
          <a:p>
            <a:pPr algn="just" rtl="1"/>
            <a:r>
              <a:rPr lang="ar-EG" b="1" dirty="0"/>
              <a:t>البرمجيات غير المكتملة </a:t>
            </a:r>
            <a:r>
              <a:rPr lang="en-US" b="1" dirty="0" smtClean="0"/>
              <a:t>Demo Software</a:t>
            </a:r>
            <a:endParaRPr lang="ar-EG" b="1" dirty="0" smtClean="0"/>
          </a:p>
          <a:p>
            <a:pPr algn="just" rtl="1"/>
            <a:r>
              <a:rPr lang="ar-EG" b="1" dirty="0"/>
              <a:t>برمجيات المجال العام </a:t>
            </a:r>
            <a:r>
              <a:rPr lang="en-US" b="1" dirty="0"/>
              <a:t>Public Domain Software</a:t>
            </a:r>
            <a:endParaRPr lang="en-US" dirty="0"/>
          </a:p>
          <a:p>
            <a:pPr algn="just" rtl="1"/>
            <a:r>
              <a:rPr lang="ar-EG" b="1" dirty="0"/>
              <a:t>حزم البرمجيات </a:t>
            </a:r>
            <a:r>
              <a:rPr lang="en-US" b="1" dirty="0"/>
              <a:t>Packages </a:t>
            </a:r>
            <a:r>
              <a:rPr lang="en-US" b="1" dirty="0" smtClean="0"/>
              <a:t>Software</a:t>
            </a:r>
            <a:endParaRPr lang="ar-EG" b="1" dirty="0" smtClean="0"/>
          </a:p>
          <a:p>
            <a:pPr algn="just" rtl="1"/>
            <a:r>
              <a:rPr lang="ar-EG" b="1" dirty="0"/>
              <a:t>البرمجيات المكتملة </a:t>
            </a:r>
            <a:r>
              <a:rPr lang="en-US" b="1" dirty="0"/>
              <a:t>Released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20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b="1" dirty="0"/>
              <a:t>البرمجيات المكتملة </a:t>
            </a:r>
            <a:r>
              <a:rPr lang="en-US" b="1" dirty="0"/>
              <a:t>Released </a:t>
            </a:r>
            <a:r>
              <a:rPr lang="en-US" b="1" dirty="0" smtClean="0"/>
              <a:t>Software</a:t>
            </a:r>
            <a:endParaRPr lang="ar-EG" b="1" dirty="0" smtClean="0"/>
          </a:p>
          <a:p>
            <a:pPr algn="r" rtl="1"/>
            <a:r>
              <a:rPr lang="ar-EG" b="1" dirty="0"/>
              <a:t>برمجيات حق الطبع المشروط </a:t>
            </a:r>
            <a:r>
              <a:rPr lang="en-US" b="1" dirty="0" err="1"/>
              <a:t>Copylefted</a:t>
            </a:r>
            <a:r>
              <a:rPr lang="en-US" b="1" dirty="0"/>
              <a:t> Software</a:t>
            </a:r>
            <a:endParaRPr lang="en-US" dirty="0"/>
          </a:p>
          <a:p>
            <a:pPr algn="r" rtl="1"/>
            <a:r>
              <a:rPr lang="ar-EG" b="1" dirty="0"/>
              <a:t>البرمجيات التجارية </a:t>
            </a:r>
            <a:r>
              <a:rPr lang="en-US" b="1" dirty="0"/>
              <a:t>Propriety Software</a:t>
            </a:r>
            <a:endParaRPr lang="en-US" dirty="0"/>
          </a:p>
          <a:p>
            <a:pPr algn="r" rtl="1"/>
            <a:r>
              <a:rPr lang="ar-EG" b="1" dirty="0"/>
              <a:t>البرمجيات مفتوحة المصدر </a:t>
            </a:r>
            <a:r>
              <a:rPr lang="en-US" b="1" dirty="0"/>
              <a:t>Open Source </a:t>
            </a:r>
            <a:r>
              <a:rPr lang="en-US" b="1" dirty="0" smtClean="0"/>
              <a:t>Software</a:t>
            </a:r>
            <a:endParaRPr lang="ar-EG" b="1" dirty="0" smtClean="0"/>
          </a:p>
          <a:p>
            <a:pPr algn="r" rtl="1"/>
            <a:r>
              <a:rPr lang="ar-EG" b="1" dirty="0"/>
              <a:t>البرمجيات الحرة </a:t>
            </a:r>
            <a:r>
              <a:rPr lang="en-US" b="1" dirty="0"/>
              <a:t>Free Software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470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96538"/>
              </p:ext>
            </p:extLst>
          </p:nvPr>
        </p:nvGraphicFramePr>
        <p:xfrm>
          <a:off x="381001" y="1524000"/>
          <a:ext cx="8077200" cy="4876802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561503"/>
                <a:gridCol w="2302290"/>
                <a:gridCol w="2302290"/>
                <a:gridCol w="2911117"/>
              </a:tblGrid>
              <a:tr h="860612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dirty="0">
                          <a:effectLst/>
                        </a:rPr>
                        <a:t>م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الملامح الرئيسية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 dirty="0">
                          <a:effectLst/>
                        </a:rPr>
                        <a:t>البرمجيات مفتوحة المصدرة/ الحرة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البرمجيات التجارية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024"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كود المصدر.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متاح.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غير متاح.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0612"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إمكانية التعديل والتوزيع.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متوافرة.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مقيدة.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02024"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التطوير والتحديث.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تتم بسرعة.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تتم ببطء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0612"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الإصدارات المعدلة.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توزع مجاناً تحت نفس الترخيص.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يتم الحصول عليها مقابل عائد مادى.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90918"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الدعم.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>
                          <a:effectLst/>
                        </a:rPr>
                        <a:t>توفر الدعم المحلى مجانا.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200" dirty="0">
                          <a:effectLst/>
                        </a:rPr>
                        <a:t>لابد من الرجوع إلى الشركة/ الهيئة ودفع تكاليف لصيانة البرنامج.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05000" y="426422"/>
            <a:ext cx="4953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مقارنة بين البرمجيات مفتوحة المصدر والتجارية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03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/>
              <a:t>تطبيق برامج المصدر المفتوح فى المكتبات: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 rtl="1"/>
            <a:r>
              <a:rPr lang="ar-EG" dirty="0"/>
              <a:t>يمكن استعمال برمجيات المصدر المفتوح فى </a:t>
            </a:r>
            <a:r>
              <a:rPr lang="ar-EG" dirty="0" smtClean="0"/>
              <a:t>ميكنة </a:t>
            </a:r>
            <a:r>
              <a:rPr lang="ar-EG" dirty="0"/>
              <a:t>كافة أنشطة المكتبة، ويمكن القيام بهذه العميلة </a:t>
            </a:r>
            <a:r>
              <a:rPr lang="ar-EG" dirty="0" smtClean="0"/>
              <a:t>بكفاءة</a:t>
            </a:r>
            <a:r>
              <a:rPr lang="ar-EG" dirty="0"/>
              <a:t>.</a:t>
            </a:r>
            <a:endParaRPr lang="en-US" dirty="0"/>
          </a:p>
          <a:p>
            <a:pPr lvl="0" algn="just" rtl="1"/>
            <a:r>
              <a:rPr lang="ar-EG" dirty="0"/>
              <a:t>التسهيلات التى تقدمها هذه البرمجيات لإدارة مجموعات الوسائط المتعددة </a:t>
            </a:r>
            <a:r>
              <a:rPr lang="en-US" dirty="0"/>
              <a:t>Multimedia Collections</a:t>
            </a:r>
            <a:r>
              <a:rPr lang="ar-EG" dirty="0"/>
              <a:t> </a:t>
            </a:r>
            <a:r>
              <a:rPr lang="ar-EG" dirty="0" smtClean="0"/>
              <a:t>بالمكتبة مثل المواد السمعية والبصرية.</a:t>
            </a:r>
            <a:endParaRPr lang="en-US" dirty="0"/>
          </a:p>
          <a:p>
            <a:pPr lvl="0" algn="just" rtl="1"/>
            <a:r>
              <a:rPr lang="ar-EG" dirty="0"/>
              <a:t>ت</a:t>
            </a:r>
            <a:r>
              <a:rPr lang="ar-EG" dirty="0" smtClean="0"/>
              <a:t>ستخدم </a:t>
            </a:r>
            <a:r>
              <a:rPr lang="ar-EG" dirty="0"/>
              <a:t>فى الربط الشبكى بين المكتبات باستخدام برمجيات المصدر المفتوح، والتى بدورها تقلل عبء التكلفة المادية.</a:t>
            </a:r>
            <a:endParaRPr lang="en-US" dirty="0"/>
          </a:p>
          <a:p>
            <a:pPr lvl="0" algn="just" rtl="1"/>
            <a:r>
              <a:rPr lang="ar-EG" dirty="0"/>
              <a:t>برمجيات المصدر المفتوح يمكن أن تستخدم بنجاح فى مختلف الأعمال المكتبية، </a:t>
            </a:r>
            <a:r>
              <a:rPr lang="en-US" dirty="0" smtClean="0"/>
              <a:t>Open </a:t>
            </a:r>
            <a:r>
              <a:rPr lang="en-US" dirty="0"/>
              <a:t>Office</a:t>
            </a:r>
            <a:r>
              <a:rPr lang="ar-EG" dirty="0"/>
              <a:t>.</a:t>
            </a:r>
            <a:endParaRPr lang="en-US" dirty="0"/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54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/>
              <a:t>تطوير البرمجيات:مقارنة بين النموذجين المفتوح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والتجارى:</a:t>
            </a:r>
            <a:br>
              <a:rPr lang="ar-EG" dirty="0" smtClean="0"/>
            </a:br>
            <a:r>
              <a:rPr lang="ar-EG" dirty="0" smtClean="0"/>
              <a:t>البرمجيات مفتوحة المصدر يقوم بالتطوير المستخدمين والمصممين لأن كود المصدر متاح للجميع بعكس البرامج التجارية </a:t>
            </a:r>
            <a:r>
              <a:rPr lang="ar-EG" dirty="0"/>
              <a:t/>
            </a:r>
            <a:br>
              <a:rPr lang="ar-EG" dirty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3429000"/>
            <a:ext cx="4695238" cy="252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715000"/>
            <a:ext cx="52895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227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 smtClean="0"/>
              <a:t>تطوير البرمجيات التجارية</a:t>
            </a:r>
            <a:br>
              <a:rPr lang="ar-EG" dirty="0" smtClean="0"/>
            </a:br>
            <a:r>
              <a:rPr lang="ar-EG" dirty="0" smtClean="0"/>
              <a:t>تقتصر على المصمم فقط ولا يمكن للمستخدم تطوير هذه البرامج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761" y="3158419"/>
            <a:ext cx="4790477" cy="140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5105400"/>
            <a:ext cx="52895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50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/>
              <a:t>إيجابيات المصدر المفتوح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EG" b="1" dirty="0" smtClean="0"/>
              <a:t>من إيجابيات </a:t>
            </a:r>
            <a:r>
              <a:rPr lang="ar-EG" b="1" dirty="0"/>
              <a:t>المصدر المفتوح:</a:t>
            </a:r>
            <a:endParaRPr lang="en-US" dirty="0"/>
          </a:p>
          <a:p>
            <a:pPr lvl="0" algn="just" rtl="1"/>
            <a:r>
              <a:rPr lang="ar-EG" dirty="0" smtClean="0"/>
              <a:t>انخفاض </a:t>
            </a:r>
            <a:r>
              <a:rPr lang="ar-EG" dirty="0"/>
              <a:t>التكلفة الإجمالية للملكية </a:t>
            </a:r>
            <a:r>
              <a:rPr lang="en-US" dirty="0"/>
              <a:t>Ownership</a:t>
            </a:r>
          </a:p>
          <a:p>
            <a:pPr lvl="0" algn="just" rtl="1"/>
            <a:r>
              <a:rPr lang="ar-EG" dirty="0"/>
              <a:t>تقليل الاعتماد على بائعى البرمجيات </a:t>
            </a:r>
            <a:r>
              <a:rPr lang="en-US" dirty="0"/>
              <a:t>Software Vendors</a:t>
            </a:r>
          </a:p>
          <a:p>
            <a:pPr lvl="0" algn="just" rtl="1"/>
            <a:r>
              <a:rPr lang="ar-EG" dirty="0"/>
              <a:t>سهولة </a:t>
            </a:r>
            <a:r>
              <a:rPr lang="ar-EG" dirty="0" smtClean="0"/>
              <a:t>تعديلها </a:t>
            </a:r>
            <a:r>
              <a:rPr lang="en-US" dirty="0"/>
              <a:t>Easier to Customize</a:t>
            </a:r>
          </a:p>
          <a:p>
            <a:pPr algn="just" rtl="1"/>
            <a:r>
              <a:rPr lang="ar-EG" dirty="0"/>
              <a:t>ذات مستوى جيد من الأمن </a:t>
            </a:r>
            <a:r>
              <a:rPr lang="en-US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320510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تعريف عصر الانفتاح المعلوماتى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9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027"/>
    </mc:Choice>
    <mc:Fallback xmlns="">
      <p:transition spd="slow" advTm="92027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b="1" dirty="0" smtClean="0"/>
              <a:t/>
            </a:r>
            <a:br>
              <a:rPr lang="ar-EG" b="1" dirty="0" smtClean="0"/>
            </a:br>
            <a:r>
              <a:rPr lang="ar-EG" b="1" dirty="0" smtClean="0"/>
              <a:t>سلبيات </a:t>
            </a:r>
            <a:r>
              <a:rPr lang="ar-EG" b="1" dirty="0"/>
              <a:t>المصدر المفتوح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EG" b="1" dirty="0" smtClean="0"/>
              <a:t>من هذه السلبيات على سبيل المثال لا الحصر :</a:t>
            </a:r>
          </a:p>
          <a:p>
            <a:pPr algn="r" rtl="1"/>
            <a:r>
              <a:rPr lang="ar-EG" b="1" dirty="0" smtClean="0"/>
              <a:t>قلة </a:t>
            </a:r>
            <a:r>
              <a:rPr lang="ar-EG" b="1" dirty="0"/>
              <a:t>الدعم الفنى </a:t>
            </a:r>
            <a:r>
              <a:rPr lang="ar-EG" b="1" dirty="0" smtClean="0"/>
              <a:t>المختص</a:t>
            </a:r>
          </a:p>
          <a:p>
            <a:pPr algn="r" rtl="1"/>
            <a:r>
              <a:rPr lang="ar-EG" b="1" dirty="0"/>
              <a:t>انخفاض جودة تشطيب هذه البرمجيات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5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بداية عصر الانفتاح المعلوماتى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1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073"/>
    </mc:Choice>
    <mc:Fallback xmlns="">
      <p:transition spd="slow" advTm="3607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خصائص عصر الانفتاح المعلوماتى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الحرية</a:t>
            </a:r>
          </a:p>
          <a:p>
            <a:pPr algn="r" rtl="1"/>
            <a:r>
              <a:rPr lang="ar-EG" dirty="0" smtClean="0"/>
              <a:t>الديمومة</a:t>
            </a:r>
          </a:p>
          <a:p>
            <a:pPr algn="r" rtl="1"/>
            <a:r>
              <a:rPr lang="ar-EG" dirty="0" smtClean="0"/>
              <a:t>الشفافية </a:t>
            </a:r>
          </a:p>
          <a:p>
            <a:pPr algn="r" rtl="1"/>
            <a:r>
              <a:rPr lang="ar-EG" dirty="0" smtClean="0"/>
              <a:t>عدم التمييز</a:t>
            </a:r>
          </a:p>
          <a:p>
            <a:pPr algn="r" rtl="1"/>
            <a:r>
              <a:rPr lang="ar-EG" dirty="0" smtClean="0"/>
              <a:t>المشاركة</a:t>
            </a:r>
          </a:p>
          <a:p>
            <a:pPr algn="r" rtl="1"/>
            <a:r>
              <a:rPr lang="ar-EG" dirty="0" smtClean="0"/>
              <a:t>المجانية</a:t>
            </a:r>
          </a:p>
        </p:txBody>
      </p:sp>
    </p:spTree>
    <p:extLst>
      <p:ext uri="{BB962C8B-B14F-4D97-AF65-F5344CB8AC3E}">
        <p14:creationId xmlns:p14="http://schemas.microsoft.com/office/powerpoint/2010/main" val="184327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444"/>
    </mc:Choice>
    <mc:Fallback xmlns="">
      <p:transition spd="slow" advTm="6244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اهداف عصر الانفتاح المعلوماتى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قنوات جديدة للنشر</a:t>
            </a:r>
          </a:p>
          <a:p>
            <a:pPr algn="r" rtl="1"/>
            <a:r>
              <a:rPr lang="ar-EG" dirty="0" smtClean="0"/>
              <a:t>توفير الوقت والجهد</a:t>
            </a:r>
          </a:p>
          <a:p>
            <a:pPr algn="r" rtl="1"/>
            <a:r>
              <a:rPr lang="ar-EG" dirty="0" smtClean="0"/>
              <a:t>توفير النفقات </a:t>
            </a:r>
          </a:p>
          <a:p>
            <a:pPr algn="r" rtl="1"/>
            <a:r>
              <a:rPr lang="ar-EG" dirty="0" smtClean="0"/>
              <a:t>إلغاء مبدأ احتكار المعرفة</a:t>
            </a:r>
          </a:p>
          <a:p>
            <a:pPr algn="r" rtl="1"/>
            <a:r>
              <a:rPr lang="ar-EG" dirty="0" smtClean="0"/>
              <a:t>القضاء على تأخير نشر المقالات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5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994"/>
    </mc:Choice>
    <mc:Fallback xmlns="">
      <p:transition spd="slow" advTm="177994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متطلبات عصر الانفتاح المعلوماتى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 algn="r" rtl="1"/>
            <a:r>
              <a:rPr lang="ar-EG" dirty="0" smtClean="0"/>
              <a:t>كوادر بشرية</a:t>
            </a:r>
          </a:p>
          <a:p>
            <a:pPr algn="r" rtl="1"/>
            <a:r>
              <a:rPr lang="ar-EG" dirty="0" smtClean="0"/>
              <a:t>الدعم المادى والمعنوى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10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97"/>
    </mc:Choice>
    <mc:Fallback xmlns="">
      <p:transition spd="slow" advTm="6569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تأثير الانفتاح المعلوماتى على البحث العلمى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السهولة</a:t>
            </a:r>
          </a:p>
          <a:p>
            <a:pPr algn="r" rtl="1"/>
            <a:r>
              <a:rPr lang="ar-EG" dirty="0" smtClean="0"/>
              <a:t>المجانية</a:t>
            </a:r>
          </a:p>
          <a:p>
            <a:pPr algn="r" rtl="1"/>
            <a:r>
              <a:rPr lang="ar-EG" dirty="0" smtClean="0"/>
              <a:t>إلغاء الأعمال الروتينية</a:t>
            </a:r>
          </a:p>
          <a:p>
            <a:pPr algn="r" rtl="1"/>
            <a:r>
              <a:rPr lang="ar-EG" dirty="0" smtClean="0"/>
              <a:t>متابعة التطورات </a:t>
            </a:r>
          </a:p>
          <a:p>
            <a:pPr algn="r" rtl="1"/>
            <a:r>
              <a:rPr lang="ar-EG" dirty="0" smtClean="0"/>
              <a:t>توفير الوقت والجهد</a:t>
            </a:r>
          </a:p>
          <a:p>
            <a:pPr algn="r" rtl="1"/>
            <a:r>
              <a:rPr lang="ar-EG" dirty="0" smtClean="0"/>
              <a:t>زيادة حركة البحث العلمى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6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019"/>
    </mc:Choice>
    <mc:Fallback xmlns="">
      <p:transition spd="slow" advTm="63019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مشروعات الوصول الحر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036" y="1676400"/>
            <a:ext cx="325755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19600"/>
            <a:ext cx="29527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56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265"/>
    </mc:Choice>
    <mc:Fallback xmlns="">
      <p:transition spd="slow" advTm="9626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مظاهر عصر الانفتاح المعلوماتى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البرمجيات مفتوحة المصدر</a:t>
            </a:r>
          </a:p>
          <a:p>
            <a:pPr algn="r" rtl="1"/>
            <a:r>
              <a:rPr lang="ar-EG" dirty="0" smtClean="0"/>
              <a:t>الوصول الحر </a:t>
            </a:r>
          </a:p>
          <a:p>
            <a:pPr algn="r" rtl="1"/>
            <a:r>
              <a:rPr lang="ar-EG" dirty="0" smtClean="0"/>
              <a:t>المكتبات الرقمية المفتوحة</a:t>
            </a:r>
          </a:p>
          <a:p>
            <a:pPr algn="r" rtl="1"/>
            <a:r>
              <a:rPr lang="ar-EG" dirty="0" smtClean="0"/>
              <a:t>المعيار المفتوح</a:t>
            </a:r>
          </a:p>
          <a:p>
            <a:pPr algn="r" rtl="1"/>
            <a:r>
              <a:rPr lang="ar-EG" dirty="0" smtClean="0"/>
              <a:t>المعرفة المفتوحة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1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325"/>
    </mc:Choice>
    <mc:Fallback xmlns="">
      <p:transition spd="slow" advTm="15732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6420167</TotalTime>
  <Words>488</Words>
  <Application>Microsoft Office PowerPoint</Application>
  <PresentationFormat>On-screen Show (4:3)</PresentationFormat>
  <Paragraphs>101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(نظم المصدر المفتوح)  </vt:lpstr>
      <vt:lpstr>تعريف عصر الانفتاح المعلوماتى</vt:lpstr>
      <vt:lpstr>بداية عصر الانفتاح المعلوماتى </vt:lpstr>
      <vt:lpstr>خصائص عصر الانفتاح المعلوماتى </vt:lpstr>
      <vt:lpstr>اهداف عصر الانفتاح المعلوماتى </vt:lpstr>
      <vt:lpstr>متطلبات عصر الانفتاح المعلوماتى </vt:lpstr>
      <vt:lpstr>تأثير الانفتاح المعلوماتى على البحث العلمى</vt:lpstr>
      <vt:lpstr>مشروعات الوصول الحر</vt:lpstr>
      <vt:lpstr>مظاهر عصر الانفتاح المعلوماتى </vt:lpstr>
      <vt:lpstr>دور شبكة الانترنت فى عصر الانفتاح المعلوماتى </vt:lpstr>
      <vt:lpstr>تعريفات البرمجيات مفتوحـة المصدر:</vt:lpstr>
      <vt:lpstr>تراخيص البرمجيات مفتوحة المصدر:</vt:lpstr>
      <vt:lpstr>أنواع البرمجيات المتاحة عبر الشبكة العنكبوتية: من أمثلة البرامج ما يلى :</vt:lpstr>
      <vt:lpstr>PowerPoint Presentation</vt:lpstr>
      <vt:lpstr>PowerPoint Presentation</vt:lpstr>
      <vt:lpstr>تطبيق برامج المصدر المفتوح فى المكتبات: </vt:lpstr>
      <vt:lpstr>تطوير البرمجيات:مقارنة بين النموذجين المفتوح  والتجارى: البرمجيات مفتوحة المصدر يقوم بالتطوير المستخدمين والمصممين لأن كود المصدر متاح للجميع بعكس البرامج التجارية  </vt:lpstr>
      <vt:lpstr>تطوير البرمجيات التجارية تقتصر على المصمم فقط ولا يمكن للمستخدم تطوير هذه البرامج</vt:lpstr>
      <vt:lpstr>إيجابيات المصدر المفتوح</vt:lpstr>
      <vt:lpstr> سلبيات المصدر المفتوح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الأولى  مادة نظم المصدر المفتوح  ( عصر الانفتاح المعلوماتى )</dc:title>
  <dc:creator>hp</dc:creator>
  <cp:lastModifiedBy>hp</cp:lastModifiedBy>
  <cp:revision>49</cp:revision>
  <dcterms:created xsi:type="dcterms:W3CDTF">2007-12-31T22:07:51Z</dcterms:created>
  <dcterms:modified xsi:type="dcterms:W3CDTF">2020-03-20T23:49:09Z</dcterms:modified>
</cp:coreProperties>
</file>